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685638" y="4343149"/>
            <a:ext cx="5486700" cy="411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>
            <p:ph idx="2" type="sldImg"/>
          </p:nvPr>
        </p:nvSpPr>
        <p:spPr>
          <a:xfrm>
            <a:off x="876637" y="685837"/>
            <a:ext cx="51048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638" y="4343149"/>
            <a:ext cx="5486700" cy="411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876637" y="685837"/>
            <a:ext cx="51048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638" y="4343149"/>
            <a:ext cx="5486700" cy="411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876637" y="685837"/>
            <a:ext cx="51048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638" y="4343149"/>
            <a:ext cx="5486700" cy="411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876637" y="685837"/>
            <a:ext cx="51048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638" y="4343149"/>
            <a:ext cx="5486700" cy="411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876637" y="685837"/>
            <a:ext cx="51048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685638" y="4343149"/>
            <a:ext cx="5486700" cy="411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876637" y="685837"/>
            <a:ext cx="51048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685638" y="4343149"/>
            <a:ext cx="5486700" cy="411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>
            <p:ph idx="2" type="sldImg"/>
          </p:nvPr>
        </p:nvSpPr>
        <p:spPr>
          <a:xfrm>
            <a:off x="876637" y="685837"/>
            <a:ext cx="51048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685638" y="4343149"/>
            <a:ext cx="5486700" cy="411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x="876637" y="685837"/>
            <a:ext cx="51048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638" y="4343149"/>
            <a:ext cx="5486700" cy="411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876637" y="685837"/>
            <a:ext cx="51048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685638" y="4343149"/>
            <a:ext cx="5486700" cy="411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>
            <p:ph idx="2" type="sldImg"/>
          </p:nvPr>
        </p:nvSpPr>
        <p:spPr>
          <a:xfrm>
            <a:off x="876637" y="685837"/>
            <a:ext cx="51048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685638" y="4343149"/>
            <a:ext cx="5486700" cy="411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>
            <p:ph idx="2" type="sldImg"/>
          </p:nvPr>
        </p:nvSpPr>
        <p:spPr>
          <a:xfrm>
            <a:off x="876637" y="685837"/>
            <a:ext cx="51048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685638" y="4343149"/>
            <a:ext cx="5486700" cy="411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>
            <p:ph idx="2" type="sldImg"/>
          </p:nvPr>
        </p:nvSpPr>
        <p:spPr>
          <a:xfrm>
            <a:off x="876637" y="685837"/>
            <a:ext cx="51048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" type="body"/>
          </p:nvPr>
        </p:nvSpPr>
        <p:spPr>
          <a:xfrm>
            <a:off x="685638" y="4343149"/>
            <a:ext cx="5486700" cy="411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>
            <p:ph idx="2" type="sldImg"/>
          </p:nvPr>
        </p:nvSpPr>
        <p:spPr>
          <a:xfrm>
            <a:off x="876637" y="685837"/>
            <a:ext cx="51048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876637" y="685837"/>
            <a:ext cx="51048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638" y="4343149"/>
            <a:ext cx="5486700" cy="411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3885282" y="8684837"/>
            <a:ext cx="2971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" type="body"/>
          </p:nvPr>
        </p:nvSpPr>
        <p:spPr>
          <a:xfrm>
            <a:off x="685638" y="4343149"/>
            <a:ext cx="5486700" cy="411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/>
          <p:nvPr>
            <p:ph idx="2" type="sldImg"/>
          </p:nvPr>
        </p:nvSpPr>
        <p:spPr>
          <a:xfrm>
            <a:off x="876637" y="685837"/>
            <a:ext cx="51048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685638" y="4343149"/>
            <a:ext cx="5486700" cy="411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>
            <p:ph idx="2" type="sldImg"/>
          </p:nvPr>
        </p:nvSpPr>
        <p:spPr>
          <a:xfrm>
            <a:off x="876637" y="685837"/>
            <a:ext cx="51048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56375" y="5733255"/>
            <a:ext cx="1079100" cy="107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67543" y="45157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4732350" y="2171687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67543" y="45157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67543" y="45157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67543" y="45157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1535112"/>
            <a:ext cx="4040100" cy="639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4645025" y="1535112"/>
            <a:ext cx="4041900" cy="639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467543" y="45157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792288" y="5367337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00.jpg"/><Relationship Id="rId2" Type="http://schemas.openxmlformats.org/officeDocument/2006/relationships/image" Target="../media/image01.jpg"/><Relationship Id="rId3" Type="http://schemas.openxmlformats.org/officeDocument/2006/relationships/image" Target="../media/image02.jp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67543" y="45157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rgbClr val="7030A0"/>
              </a:buClr>
              <a:buFont typeface="Calibri"/>
              <a:buNone/>
              <a:defRPr b="0" i="0" sz="44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36101" y="101849"/>
            <a:ext cx="1621799" cy="4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75" y="5852400"/>
            <a:ext cx="4133400" cy="10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682" y="75874"/>
            <a:ext cx="5127300" cy="4521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4.png"/><Relationship Id="rId4" Type="http://schemas.openxmlformats.org/officeDocument/2006/relationships/image" Target="../media/image0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ata.wiserd.ac.uk/" TargetMode="External"/><Relationship Id="rId4" Type="http://schemas.openxmlformats.org/officeDocument/2006/relationships/hyperlink" Target="http://data.wiserd.ac.uk/" TargetMode="External"/><Relationship Id="rId5" Type="http://schemas.openxmlformats.org/officeDocument/2006/relationships/hyperlink" Target="http://data.wiserd.ac.uk/" TargetMode="External"/><Relationship Id="rId6" Type="http://schemas.openxmlformats.org/officeDocument/2006/relationships/image" Target="../media/image0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685800" y="1115325"/>
            <a:ext cx="7772400" cy="43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lnSpc>
                <a:spcPct val="121153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rgbClr val="7F7F7F"/>
              </a:solidFill>
            </a:endParaRPr>
          </a:p>
          <a:p>
            <a:pPr lvl="0" rtl="0">
              <a:lnSpc>
                <a:spcPct val="121153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rgbClr val="7F7F7F"/>
                </a:solidFill>
              </a:rPr>
              <a:t>Tuesday, 8 November</a:t>
            </a:r>
          </a:p>
          <a:p>
            <a:pPr lvl="0" rtl="0">
              <a:lnSpc>
                <a:spcPct val="107692"/>
              </a:lnSpc>
              <a:spcBef>
                <a:spcPts val="6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US" sz="2400">
                <a:solidFill>
                  <a:srgbClr val="7F7F7F"/>
                </a:solidFill>
              </a:rPr>
              <a:t>ESRC Festival of Social Science 2016</a:t>
            </a:r>
          </a:p>
          <a:p>
            <a:pPr lvl="0">
              <a:lnSpc>
                <a:spcPct val="107692"/>
              </a:lnSpc>
              <a:spcBef>
                <a:spcPts val="6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US" sz="2400">
                <a:solidFill>
                  <a:srgbClr val="7F7F7F"/>
                </a:solidFill>
              </a:rPr>
              <a:t>Using the WISERD DataPortal to map civil society data</a:t>
            </a:r>
          </a:p>
          <a:p>
            <a:pPr lvl="0" rtl="0" algn="l">
              <a:spcBef>
                <a:spcPts val="0"/>
              </a:spcBef>
              <a:buClr>
                <a:srgbClr val="888888"/>
              </a:buClr>
              <a:buSzPct val="25000"/>
              <a:buFont typeface="Arial"/>
              <a:buNone/>
            </a:pPr>
            <a:r>
              <a:t/>
            </a:r>
            <a:endParaRPr b="1" sz="2400">
              <a:solidFill>
                <a:srgbClr val="888888"/>
              </a:solidFill>
            </a:endParaRPr>
          </a:p>
          <a:p>
            <a:pPr lvl="0" rtl="0">
              <a:spcBef>
                <a:spcPts val="40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2000">
                <a:solidFill>
                  <a:srgbClr val="7F7F7F"/>
                </a:solidFill>
              </a:rPr>
              <a:t>Scott Orford, Ian Harvey</a:t>
            </a:r>
          </a:p>
          <a:p>
            <a:pPr lvl="0" rtl="0">
              <a:spcBef>
                <a:spcPts val="40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t/>
            </a:r>
            <a:endParaRPr sz="2000">
              <a:solidFill>
                <a:srgbClr val="7F7F7F"/>
              </a:solidFill>
            </a:endParaRPr>
          </a:p>
          <a:p>
            <a:pPr lvl="0" rtl="0">
              <a:lnSpc>
                <a:spcPct val="121153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7F7F7F"/>
                </a:solidFill>
              </a:rPr>
              <a:t>Wales Institute of Social and Economic Research, Data &amp; Methods (WISERD)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674" y="5529124"/>
            <a:ext cx="1467125" cy="12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387" y="735775"/>
            <a:ext cx="7563224" cy="101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67543" y="451570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>
                <a:solidFill>
                  <a:srgbClr val="7030A0"/>
                </a:solidFill>
              </a:rPr>
              <a:t>WISERD Metadatabase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L="514350">
              <a:spcBef>
                <a:spcPts val="0"/>
              </a:spcBef>
              <a:buSzPct val="100000"/>
            </a:pPr>
            <a:r>
              <a:rPr b="1" lang="en-US" sz="2400"/>
              <a:t>WISERD Metadatabase innovations:</a:t>
            </a:r>
          </a:p>
          <a:p>
            <a:pPr indent="-457200" lvl="1" marL="914400">
              <a:spcBef>
                <a:spcPts val="400"/>
              </a:spcBef>
              <a:buSzPct val="100000"/>
            </a:pPr>
            <a:r>
              <a:rPr lang="en-US" sz="2000"/>
              <a:t>Metadata for surveys down to question-response level in a fully relational database</a:t>
            </a:r>
          </a:p>
          <a:p>
            <a:pPr indent="-457200" lvl="1" marL="914400">
              <a:spcBef>
                <a:spcPts val="400"/>
              </a:spcBef>
              <a:buSzPct val="100000"/>
            </a:pPr>
            <a:r>
              <a:rPr lang="en-US" sz="2000"/>
              <a:t>Semi-automated metadata generation for qualitative research data (keywords and place names)</a:t>
            </a:r>
          </a:p>
          <a:p>
            <a:pPr indent="0" lvl="0">
              <a:spcBef>
                <a:spcPts val="480"/>
              </a:spcBef>
              <a:buSzPct val="100000"/>
            </a:pPr>
            <a:r>
              <a:rPr b="1" lang="en-US" sz="2400"/>
              <a:t>Good metadata is the basis for effective:</a:t>
            </a:r>
          </a:p>
          <a:p>
            <a:pPr indent="457200" lvl="1">
              <a:spcBef>
                <a:spcPts val="400"/>
              </a:spcBef>
              <a:buSzPct val="100000"/>
            </a:pPr>
            <a:r>
              <a:rPr lang="en-US" sz="2000"/>
              <a:t>Data discovery</a:t>
            </a:r>
          </a:p>
          <a:p>
            <a:pPr indent="457200" lvl="1">
              <a:spcBef>
                <a:spcPts val="400"/>
              </a:spcBef>
              <a:buSzPct val="100000"/>
            </a:pPr>
            <a:r>
              <a:rPr lang="en-US" sz="2000"/>
              <a:t>Data management</a:t>
            </a:r>
          </a:p>
          <a:p>
            <a:pPr indent="457200" lvl="1">
              <a:spcBef>
                <a:spcPts val="400"/>
              </a:spcBef>
              <a:buSzPct val="100000"/>
            </a:pPr>
            <a:r>
              <a:rPr lang="en-US" sz="2000"/>
              <a:t>Data sharing</a:t>
            </a:r>
          </a:p>
          <a:p>
            <a:pPr indent="457200" lvl="1">
              <a:spcBef>
                <a:spcPts val="400"/>
              </a:spcBef>
              <a:buSzPct val="100000"/>
            </a:pPr>
            <a:r>
              <a:rPr lang="en-US" sz="2000"/>
              <a:t>Data harvesting</a:t>
            </a:r>
          </a:p>
          <a:p>
            <a:pPr indent="457200" lvl="1">
              <a:spcBef>
                <a:spcPts val="400"/>
              </a:spcBef>
              <a:buSzPct val="100000"/>
            </a:pPr>
            <a:r>
              <a:rPr lang="en-US" sz="2000"/>
              <a:t>Data publishing</a:t>
            </a:r>
          </a:p>
          <a:p>
            <a:pPr indent="457200" lvl="1">
              <a:spcBef>
                <a:spcPts val="400"/>
              </a:spcBef>
              <a:buSzPct val="100000"/>
            </a:pPr>
            <a:r>
              <a:rPr lang="en-US" sz="2000"/>
              <a:t>Data archiving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395287" y="1308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66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/>
              <a:buChar char="•"/>
            </a:pPr>
            <a:r>
              <a:rPr b="1" lang="en-US" sz="2000">
                <a:solidFill>
                  <a:srgbClr val="7030A0"/>
                </a:solidFill>
              </a:rPr>
              <a:t>Survey and question banks</a:t>
            </a:r>
          </a:p>
          <a:p>
            <a:pPr indent="-2349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000"/>
              <a:t>Listing</a:t>
            </a:r>
          </a:p>
          <a:p>
            <a:pPr indent="-2349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000"/>
              <a:t>Search / Discovery</a:t>
            </a:r>
          </a:p>
          <a:p>
            <a:pPr indent="-2349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000"/>
              <a:t>Getting to the data (*)</a:t>
            </a:r>
          </a:p>
          <a:p>
            <a:pPr lv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000">
                <a:solidFill>
                  <a:srgbClr val="7030A0"/>
                </a:solidFill>
              </a:rPr>
              <a:t>Transcripts</a:t>
            </a:r>
          </a:p>
          <a:p>
            <a: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000"/>
              <a:t>Word clouds of anonymised data</a:t>
            </a:r>
          </a:p>
          <a:p>
            <a:pPr lvl="0" marR="0" rtl="0" algn="l">
              <a:spcBef>
                <a:spcPts val="56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/>
              <a:buChar char="•"/>
            </a:pPr>
            <a:r>
              <a:rPr b="1" lang="en-US" sz="2000">
                <a:solidFill>
                  <a:srgbClr val="7030A0"/>
                </a:solidFill>
              </a:rPr>
              <a:t>Data entry tools</a:t>
            </a:r>
          </a:p>
          <a:p>
            <a: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lang="en-US" sz="2000"/>
              <a:t>Aim is to have metadata for all WISERD surveys</a:t>
            </a:r>
          </a:p>
          <a:p>
            <a: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lang="en-US" sz="2000"/>
              <a:t>We want metadata for all datasets/ surveys of interest to civil society</a:t>
            </a:r>
          </a:p>
          <a:p>
            <a: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000"/>
              <a:t>WISERDEducation survey importing in progress</a:t>
            </a:r>
          </a:p>
          <a:p>
            <a: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000"/>
              <a:t>We can help!</a:t>
            </a:r>
          </a:p>
        </p:txBody>
      </p:sp>
      <p:sp>
        <p:nvSpPr>
          <p:cNvPr id="153" name="Shape 153"/>
          <p:cNvSpPr txBox="1"/>
          <p:nvPr>
            <p:ph type="title"/>
          </p:nvPr>
        </p:nvSpPr>
        <p:spPr>
          <a:xfrm>
            <a:off x="395287" y="314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600">
                <a:solidFill>
                  <a:srgbClr val="7030A0"/>
                </a:solidFill>
              </a:rPr>
              <a:t>Demo #2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3570" l="0" r="764" t="5569"/>
          <a:stretch/>
        </p:blipFill>
        <p:spPr>
          <a:xfrm>
            <a:off x="340650" y="1056350"/>
            <a:ext cx="8462700" cy="48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1222490" y="471652"/>
            <a:ext cx="6699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Metadata Survey/ Question Tables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3963" l="1966" r="2119" t="6358"/>
          <a:stretch/>
        </p:blipFill>
        <p:spPr>
          <a:xfrm>
            <a:off x="537126" y="1000150"/>
            <a:ext cx="8223300" cy="48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1245000" y="538450"/>
            <a:ext cx="665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4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Word Cloud of WISERD Knowing Locality transcript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59537" y="478236"/>
            <a:ext cx="9288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000">
                <a:solidFill>
                  <a:srgbClr val="7030A0"/>
                </a:solidFill>
              </a:rPr>
              <a:t>A DataPortal for </a:t>
            </a:r>
            <a:r>
              <a:rPr b="1" i="0" lang="en-US" sz="3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Civil Society</a:t>
            </a:r>
            <a:r>
              <a:rPr b="1" lang="en-US" sz="3000">
                <a:solidFill>
                  <a:srgbClr val="7030A0"/>
                </a:solidFill>
              </a:rPr>
              <a:t> and Third Sector Groups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589037" y="13772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/>
              <a:t>To flag civil society / third sector data in existing meta-database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/>
              <a:t>To identify datasets of interest to civil society / third sector groups and populate in WDP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/>
              <a:t>To work with WCVA and a targeted group of third sector organisations to shape the WDP for their data/ functionality needs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/>
              <a:t>Develop use cases of WDP with civil society / third sector groups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/>
              <a:t>Work with Wales ADRC on data access to civil society / third sector data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59537" y="478236"/>
            <a:ext cx="9288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3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Future Developments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589037" y="13772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/>
              <a:t>Workshops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/>
              <a:t>Training sessions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/>
              <a:t>Finding user groups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/>
              <a:t>Following up with the National Assembly Research Service to ensure usage and measure Impact.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59537" y="478236"/>
            <a:ext cx="9288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000">
                <a:solidFill>
                  <a:srgbClr val="7030A0"/>
                </a:solidFill>
              </a:rPr>
              <a:t>Any questions?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589037" y="13772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/>
              <a:t>Boundaries and/or geographies?</a:t>
            </a:r>
          </a:p>
          <a:p>
            <a:pPr indent="431800"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/>
              <a:t>Postcode</a:t>
            </a:r>
          </a:p>
          <a:p>
            <a:pPr indent="431800"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/>
              <a:t>LSOA</a:t>
            </a:r>
          </a:p>
          <a:p>
            <a:pPr indent="431800"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/>
              <a:t>Unitary Authorities</a:t>
            </a:r>
          </a:p>
          <a:p>
            <a:pPr indent="431800"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/>
              <a:t>Wards/ Parishes?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/>
              <a:t>Datasets and/or data providers?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/>
              <a:t>What support do users need?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7F7F7F"/>
                </a:solidFill>
              </a:rPr>
              <a:t>Now - Time to try it yourselves!</a:t>
            </a:r>
          </a:p>
          <a:p>
            <a:pPr indent="-20320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250825" y="3251725"/>
            <a:ext cx="82296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http://data</a:t>
            </a:r>
            <a:r>
              <a:rPr lang="en-US" u="sng">
                <a:solidFill>
                  <a:schemeClr val="hlink"/>
                </a:solidFill>
                <a:hlinkClick r:id="rId4"/>
              </a:rPr>
              <a:t>.</a:t>
            </a:r>
            <a:r>
              <a:rPr b="0" i="0" lang="en-US" sz="3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wiserd.ac.uk/</a:t>
            </a: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AVAILABLE NOW</a:t>
            </a:r>
          </a:p>
        </p:txBody>
      </p:sp>
      <p:pic>
        <p:nvPicPr>
          <p:cNvPr descr="Wiserd Data Portal WISERD Green crop" id="189" name="Shape 1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5650" y="1164425"/>
            <a:ext cx="7917000" cy="15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467543" y="451570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200">
                <a:solidFill>
                  <a:srgbClr val="7030A0"/>
                </a:solidFill>
              </a:rPr>
              <a:t>The WISERD DataPortal Home Page</a:t>
            </a: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44792" l="0" r="0" t="5354"/>
          <a:stretch/>
        </p:blipFill>
        <p:spPr>
          <a:xfrm>
            <a:off x="251519" y="2092043"/>
            <a:ext cx="8714700" cy="27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4386" l="0" r="0" t="5531"/>
          <a:stretch/>
        </p:blipFill>
        <p:spPr>
          <a:xfrm>
            <a:off x="344075" y="1018799"/>
            <a:ext cx="8561700" cy="48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1307412" y="495600"/>
            <a:ext cx="675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NOMIS data mapping tool - remote APIs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67543" y="451570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>
                <a:solidFill>
                  <a:srgbClr val="7030A0"/>
                </a:solidFill>
              </a:rPr>
              <a:t>Plans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457200" y="1257700"/>
            <a:ext cx="8229600" cy="486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DataPortal Demo – With a focus on the mapping of remote data sources (Nomis and StatsWales), and user data relevant to civil society researchers.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The presentation will also include the work recently completed with the National Assembly.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-US" sz="2400" u="sng"/>
              <a:t>Following this, a workshop session to try out the DataPortal yourselves.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4297525" y="3567475"/>
            <a:ext cx="46800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000">
                <a:solidFill>
                  <a:srgbClr val="7030A0"/>
                </a:solidFill>
              </a:rPr>
              <a:t>Example: Region level data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074" y="842487"/>
            <a:ext cx="3943528" cy="255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75" y="842675"/>
            <a:ext cx="3943529" cy="2551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587" y="3454924"/>
            <a:ext cx="3888698" cy="255137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5092362" y="4349275"/>
            <a:ext cx="3090300" cy="1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National Assembly data, available through bespoke interface.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US"/>
              <a:t>MapMyData shown was mapped by the region name, in Welsh, also showing secondary data attributes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83275" y="427148"/>
            <a:ext cx="9288600" cy="781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000">
                <a:solidFill>
                  <a:srgbClr val="7030A0"/>
                </a:solidFill>
              </a:rPr>
              <a:t>Example: MapMyData - Postcode points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175" y="1161474"/>
            <a:ext cx="7613624" cy="50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2725" y="641650"/>
            <a:ext cx="31854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400">
                <a:solidFill>
                  <a:srgbClr val="7030A0"/>
                </a:solidFill>
              </a:rPr>
              <a:t>Example: Large datasets - LSOA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0499"/>
            <a:ext cx="4559674" cy="390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350" y="781800"/>
            <a:ext cx="5958649" cy="511479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130525" y="1471275"/>
            <a:ext cx="2989800" cy="64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~2000 areas mapped. Data from Nomis by searching “Identity”.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249300" y="674125"/>
            <a:ext cx="41511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600">
                <a:solidFill>
                  <a:srgbClr val="7030A0"/>
                </a:solidFill>
              </a:rPr>
              <a:t>Data mashup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1" sz="2400">
              <a:solidFill>
                <a:srgbClr val="7030A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400">
                <a:solidFill>
                  <a:srgbClr val="7030A0"/>
                </a:solidFill>
              </a:rPr>
              <a:t>Local, remote and/or user data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4641150" y="4952275"/>
            <a:ext cx="4226100" cy="167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24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3 Wales model by assembly constituency, with school postcode coloured by % eligible for Free School Meals</a:t>
            </a:r>
          </a:p>
        </p:txBody>
      </p:sp>
      <p:pic>
        <p:nvPicPr>
          <p:cNvPr descr="3_wales_with_schools.png"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9" y="2035358"/>
            <a:ext cx="4289799" cy="3772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uth_wales_with_schools.png"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9350" y="775250"/>
            <a:ext cx="4484400" cy="39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59550" y="332223"/>
            <a:ext cx="92886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600">
                <a:solidFill>
                  <a:srgbClr val="7030A0"/>
                </a:solidFill>
              </a:rPr>
              <a:t>Example: Regions/ Constituencies 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2676"/>
            <a:ext cx="9143996" cy="5089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457187" y="3962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7030A0"/>
                </a:solidFill>
              </a:rPr>
              <a:t>Data and features for specific use cases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sz="3000">
              <a:solidFill>
                <a:srgbClr val="7030A0"/>
              </a:solidFill>
            </a:endParaRP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550" y="1043774"/>
            <a:ext cx="7094899" cy="50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99" y="1087987"/>
            <a:ext cx="8556596" cy="48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>
            <p:ph type="title"/>
          </p:nvPr>
        </p:nvSpPr>
        <p:spPr>
          <a:xfrm>
            <a:off x="83300" y="421148"/>
            <a:ext cx="9288600" cy="781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000">
                <a:solidFill>
                  <a:srgbClr val="7030A0"/>
                </a:solidFill>
              </a:rPr>
              <a:t>Example: Employment rate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67543" y="451570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7030A0"/>
                </a:solidFill>
              </a:rPr>
              <a:t>Wiser</a:t>
            </a:r>
            <a:r>
              <a:rPr b="1" lang="en-US" sz="3600">
                <a:solidFill>
                  <a:srgbClr val="7030A0"/>
                </a:solidFill>
              </a:rPr>
              <a:t>Data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25400" lvl="0">
              <a:spcBef>
                <a:spcPts val="0"/>
              </a:spcBef>
              <a:buSzPct val="100000"/>
            </a:pPr>
            <a:r>
              <a:rPr lang="en-US" sz="2400"/>
              <a:t>Data key resource for civil society / policy research</a:t>
            </a:r>
          </a:p>
          <a:p>
            <a:pPr indent="25400" lvl="0">
              <a:spcBef>
                <a:spcPts val="560"/>
              </a:spcBef>
              <a:buSzPct val="100000"/>
            </a:pPr>
            <a:r>
              <a:rPr lang="en-US" sz="2400"/>
              <a:t>Large number of datasets available in Wales/UK </a:t>
            </a:r>
            <a:r>
              <a:rPr b="1" lang="en-US" sz="2400"/>
              <a:t>BUT:</a:t>
            </a:r>
          </a:p>
          <a:p>
            <a:pPr indent="457200" lvl="1">
              <a:spcBef>
                <a:spcPts val="480"/>
              </a:spcBef>
              <a:buSzPct val="100000"/>
            </a:pPr>
            <a:r>
              <a:rPr lang="en-US" sz="2400"/>
              <a:t>Lack of awareness/ knowledge about what data exists</a:t>
            </a:r>
          </a:p>
          <a:p>
            <a:pPr indent="457200" lvl="1">
              <a:spcBef>
                <a:spcPts val="480"/>
              </a:spcBef>
              <a:buSzPct val="100000"/>
            </a:pPr>
            <a:r>
              <a:rPr lang="en-US" sz="2400"/>
              <a:t>Discovering data is not straightforward</a:t>
            </a:r>
          </a:p>
          <a:p>
            <a:pPr indent="457200" lvl="1">
              <a:spcBef>
                <a:spcPts val="480"/>
              </a:spcBef>
              <a:buSzPct val="100000"/>
            </a:pPr>
            <a:r>
              <a:rPr i="1" lang="en-US" sz="2400"/>
              <a:t>£££ </a:t>
            </a:r>
            <a:r>
              <a:rPr lang="en-US" sz="2400"/>
              <a:t>data is under-used</a:t>
            </a:r>
          </a:p>
          <a:p>
            <a:pPr lvl="0">
              <a:spcBef>
                <a:spcPts val="0"/>
              </a:spcBef>
              <a:buSzPct val="100000"/>
            </a:pPr>
            <a:r>
              <a:rPr lang="en-US" sz="2400"/>
              <a:t>Awareness and discovery of social science data needs improving</a:t>
            </a:r>
          </a:p>
          <a:p>
            <a:pPr indent="457200" lvl="1" rtl="0">
              <a:spcBef>
                <a:spcPts val="0"/>
              </a:spcBef>
              <a:buSzPct val="100000"/>
            </a:pPr>
            <a:r>
              <a:rPr lang="en-US" sz="2400"/>
              <a:t>Existing data needs to be optimised/repurposed/reused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67543" y="451570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7030A0"/>
                </a:solidFill>
              </a:rPr>
              <a:t>DataPortal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7030A0"/>
              </a:buClr>
              <a:buSzPct val="100000"/>
            </a:pPr>
            <a:r>
              <a:rPr b="1" lang="en-US" sz="2400">
                <a:solidFill>
                  <a:srgbClr val="7030A0"/>
                </a:solidFill>
              </a:rPr>
              <a:t>Data: </a:t>
            </a:r>
          </a:p>
          <a:p>
            <a:pPr lvl="1">
              <a:spcBef>
                <a:spcPts val="0"/>
              </a:spcBef>
              <a:buSzPct val="100000"/>
            </a:pPr>
            <a:r>
              <a:rPr b="1" lang="en-US" sz="2400"/>
              <a:t>Standards compliant meta-data for search and discovery</a:t>
            </a:r>
          </a:p>
          <a:p>
            <a:pPr lvl="2">
              <a:spcBef>
                <a:spcPts val="0"/>
              </a:spcBef>
            </a:pPr>
            <a:r>
              <a:rPr lang="en-US"/>
              <a:t>Quantitative / Qualitative socio-economic data</a:t>
            </a:r>
          </a:p>
          <a:p>
            <a:pPr lvl="2">
              <a:spcBef>
                <a:spcPts val="0"/>
              </a:spcBef>
            </a:pPr>
            <a:r>
              <a:rPr lang="en-US"/>
              <a:t>Web mapping services (WMS) feeds</a:t>
            </a:r>
          </a:p>
          <a:p>
            <a:pPr lvl="2">
              <a:spcBef>
                <a:spcPts val="0"/>
              </a:spcBef>
            </a:pPr>
            <a:r>
              <a:rPr lang="en-US"/>
              <a:t>API data feeds (NOMIS)</a:t>
            </a:r>
          </a:p>
          <a:p>
            <a:pPr lvl="2">
              <a:spcBef>
                <a:spcPts val="0"/>
              </a:spcBef>
            </a:pPr>
            <a:r>
              <a:rPr b="1" lang="en-US"/>
              <a:t>Geographic </a:t>
            </a:r>
            <a:r>
              <a:rPr lang="en-US"/>
              <a:t>as well as thematic and temporal metadata searches</a:t>
            </a:r>
          </a:p>
          <a:p>
            <a:pPr lvl="0">
              <a:spcBef>
                <a:spcPts val="0"/>
              </a:spcBef>
              <a:buClr>
                <a:srgbClr val="7030A0"/>
              </a:buClr>
              <a:buSzPct val="100000"/>
            </a:pPr>
            <a:r>
              <a:rPr b="1" lang="en-US" sz="2400">
                <a:solidFill>
                  <a:srgbClr val="7030A0"/>
                </a:solidFill>
              </a:rPr>
              <a:t>Portal: </a:t>
            </a:r>
          </a:p>
          <a:p>
            <a:pPr lvl="1">
              <a:spcBef>
                <a:spcPts val="0"/>
              </a:spcBef>
              <a:buSzPct val="100000"/>
            </a:pPr>
            <a:r>
              <a:rPr b="1" lang="en-US" sz="2400"/>
              <a:t>Web-based </a:t>
            </a:r>
            <a:r>
              <a:rPr lang="en-US" sz="2400"/>
              <a:t>system for discovering data resources-  allows remote 24/7 searching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67543" y="451570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3000">
                <a:solidFill>
                  <a:srgbClr val="7030A0"/>
                </a:solidFill>
              </a:rPr>
              <a:t>The WISERD Metadatabase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2400"/>
              <a:t>Surveys Include</a:t>
            </a:r>
            <a:r>
              <a:rPr lang="en-US" sz="2400"/>
              <a:t>:</a:t>
            </a:r>
          </a:p>
          <a:p>
            <a:pPr indent="457200" lvl="1">
              <a:spcBef>
                <a:spcPts val="280"/>
              </a:spcBef>
              <a:buSzPct val="100000"/>
            </a:pPr>
            <a:r>
              <a:rPr lang="en-US" sz="1400"/>
              <a:t>Census (1991, 2001)</a:t>
            </a:r>
          </a:p>
          <a:p>
            <a:pPr indent="457200" lvl="1">
              <a:spcBef>
                <a:spcPts val="280"/>
              </a:spcBef>
              <a:buSzPct val="100000"/>
            </a:pPr>
            <a:r>
              <a:rPr lang="en-US" sz="1400"/>
              <a:t>Labour Force Surveys </a:t>
            </a:r>
          </a:p>
          <a:p>
            <a:pPr indent="457200" lvl="1">
              <a:spcBef>
                <a:spcPts val="280"/>
              </a:spcBef>
              <a:buSzPct val="100000"/>
            </a:pPr>
            <a:r>
              <a:rPr lang="en-US" sz="1400"/>
              <a:t>Living in Wales Surveys (2004-2008)</a:t>
            </a:r>
          </a:p>
          <a:p>
            <a:pPr indent="457200" lvl="1">
              <a:spcBef>
                <a:spcPts val="280"/>
              </a:spcBef>
              <a:buSzPct val="100000"/>
            </a:pPr>
            <a:r>
              <a:rPr lang="en-US" sz="1400"/>
              <a:t>National Survey for Wales </a:t>
            </a:r>
          </a:p>
          <a:p>
            <a:pPr indent="457200" lvl="1">
              <a:spcBef>
                <a:spcPts val="280"/>
              </a:spcBef>
              <a:buSzPct val="100000"/>
            </a:pPr>
            <a:r>
              <a:rPr lang="en-US" sz="1400"/>
              <a:t>Shelter Cymru HAC data</a:t>
            </a:r>
          </a:p>
          <a:p>
            <a:pPr indent="457200" lvl="1">
              <a:spcBef>
                <a:spcPts val="280"/>
              </a:spcBef>
              <a:buSzPct val="100000"/>
            </a:pPr>
            <a:r>
              <a:rPr lang="en-US" sz="1400"/>
              <a:t>Skills Surveys (various - 1997-2006)</a:t>
            </a:r>
          </a:p>
          <a:p>
            <a:pPr indent="457200" lvl="1">
              <a:spcBef>
                <a:spcPts val="280"/>
              </a:spcBef>
              <a:buSzPct val="100000"/>
            </a:pPr>
            <a:r>
              <a:rPr lang="en-US" sz="1400"/>
              <a:t>Social Change and Economic Life Surveys (1986-1987)</a:t>
            </a:r>
          </a:p>
          <a:p>
            <a:pPr indent="457200" lvl="1">
              <a:spcBef>
                <a:spcPts val="280"/>
              </a:spcBef>
              <a:buSzPct val="100000"/>
            </a:pPr>
            <a:r>
              <a:rPr lang="en-US" sz="1400"/>
              <a:t>Wales Rural Obs. Rural Business Surveys (2004-2010)</a:t>
            </a:r>
          </a:p>
          <a:p>
            <a:pPr indent="457200" lvl="1">
              <a:spcBef>
                <a:spcPts val="280"/>
              </a:spcBef>
              <a:buSzPct val="100000"/>
            </a:pPr>
            <a:r>
              <a:rPr lang="en-US" sz="1400"/>
              <a:t>Wales Rural Obs. Household Surveys (2004-2010)</a:t>
            </a:r>
          </a:p>
          <a:p>
            <a:pPr indent="457200" lvl="1">
              <a:spcBef>
                <a:spcPts val="280"/>
              </a:spcBef>
              <a:buSzPct val="100000"/>
            </a:pPr>
            <a:r>
              <a:rPr lang="en-US" sz="1400"/>
              <a:t>Welsh Health Surveys </a:t>
            </a:r>
          </a:p>
          <a:p>
            <a:pPr indent="457200" lvl="1">
              <a:spcBef>
                <a:spcPts val="280"/>
              </a:spcBef>
              <a:buSzPct val="100000"/>
            </a:pPr>
            <a:r>
              <a:rPr lang="en-US" sz="1400"/>
              <a:t>Welsh Election Study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457200" lvl="1">
              <a:spcBef>
                <a:spcPts val="280"/>
              </a:spcBef>
              <a:buSzPct val="100000"/>
            </a:pPr>
            <a:r>
              <a:rPr lang="en-US" sz="1400"/>
              <a:t>Welsh Referendum Study</a:t>
            </a:r>
          </a:p>
          <a:p>
            <a:pPr indent="457200" lvl="1">
              <a:spcBef>
                <a:spcPts val="280"/>
              </a:spcBef>
              <a:buSzPct val="100000"/>
            </a:pPr>
            <a:r>
              <a:rPr lang="en-US" sz="1400"/>
              <a:t>Working in Britain Surveys (1999-2002)</a:t>
            </a:r>
          </a:p>
          <a:p>
            <a:pPr indent="457200" lvl="1">
              <a:spcBef>
                <a:spcPts val="280"/>
              </a:spcBef>
              <a:buSzPct val="100000"/>
            </a:pPr>
            <a:r>
              <a:rPr lang="en-US" sz="1400"/>
              <a:t>Workplace Employment Relations Surveys (1998-2011)</a:t>
            </a:r>
          </a:p>
          <a:p>
            <a:pPr indent="457200" lvl="1">
              <a:spcBef>
                <a:spcPts val="280"/>
              </a:spcBef>
              <a:buSzPct val="100000"/>
            </a:pPr>
            <a:r>
              <a:rPr lang="en-US" sz="1400"/>
              <a:t>WISERD Knowing Localities Stakeholder Interviews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67543" y="451570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>
                <a:solidFill>
                  <a:srgbClr val="7030A0"/>
                </a:solidFill>
              </a:rPr>
              <a:t>DataPortal Core functionality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57200" y="1248200"/>
            <a:ext cx="8229600" cy="487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>
              <a:spcBef>
                <a:spcPts val="0"/>
              </a:spcBef>
              <a:buSzPct val="100000"/>
            </a:pPr>
            <a:r>
              <a:rPr lang="en-US" sz="2800"/>
              <a:t>Textual database searching</a:t>
            </a:r>
          </a:p>
          <a:p>
            <a:pPr indent="457200" lvl="1">
              <a:spcBef>
                <a:spcPts val="400"/>
              </a:spcBef>
              <a:buSzPct val="100000"/>
            </a:pPr>
            <a:r>
              <a:rPr lang="en-US" sz="2000"/>
              <a:t>Keyword  / term search </a:t>
            </a:r>
          </a:p>
          <a:p>
            <a:pPr indent="0" lvl="0">
              <a:spcBef>
                <a:spcPts val="560"/>
              </a:spcBef>
              <a:buSzPct val="100000"/>
            </a:pPr>
            <a:r>
              <a:rPr lang="en-US" sz="2800"/>
              <a:t>Geographic/spatial searching</a:t>
            </a:r>
          </a:p>
          <a:p>
            <a:pPr indent="457200" lvl="1">
              <a:spcBef>
                <a:spcPts val="400"/>
              </a:spcBef>
              <a:buSzPct val="100000"/>
            </a:pPr>
            <a:r>
              <a:rPr lang="en-US" sz="2000"/>
              <a:t>Place name gazetteer</a:t>
            </a:r>
          </a:p>
          <a:p>
            <a:pPr indent="457200" lvl="1">
              <a:spcBef>
                <a:spcPts val="400"/>
              </a:spcBef>
              <a:buSzPct val="100000"/>
            </a:pPr>
            <a:r>
              <a:rPr lang="en-US" sz="2000"/>
              <a:t>Drop pin + circular distance buffer</a:t>
            </a:r>
          </a:p>
          <a:p>
            <a:pPr indent="457200" lvl="1">
              <a:spcBef>
                <a:spcPts val="400"/>
              </a:spcBef>
              <a:buSzPct val="100000"/>
            </a:pPr>
            <a:r>
              <a:rPr lang="en-US" sz="2000"/>
              <a:t>Click and drag rectangular search area</a:t>
            </a:r>
          </a:p>
          <a:p>
            <a:pPr indent="457200" lvl="1">
              <a:spcBef>
                <a:spcPts val="400"/>
              </a:spcBef>
              <a:buSzPct val="100000"/>
            </a:pPr>
            <a:r>
              <a:rPr lang="en-US" sz="2000"/>
              <a:t>Draw ‘freehand’ search area</a:t>
            </a:r>
          </a:p>
          <a:p>
            <a:pPr indent="0" lvl="0">
              <a:spcBef>
                <a:spcPts val="560"/>
              </a:spcBef>
              <a:buSzPct val="100000"/>
            </a:pPr>
            <a:r>
              <a:rPr lang="en-US" sz="2800"/>
              <a:t>Metadata reporting</a:t>
            </a:r>
          </a:p>
          <a:p>
            <a:pPr indent="457200" lvl="1">
              <a:spcBef>
                <a:spcPts val="400"/>
              </a:spcBef>
              <a:buSzPct val="100000"/>
            </a:pPr>
            <a:r>
              <a:rPr lang="en-US" sz="2000"/>
              <a:t>Tabular output of question and responses</a:t>
            </a:r>
          </a:p>
          <a:p>
            <a:pPr indent="0" lvl="0">
              <a:spcBef>
                <a:spcPts val="560"/>
              </a:spcBef>
              <a:buSzPct val="100000"/>
            </a:pPr>
            <a:r>
              <a:rPr lang="en-US" sz="2800"/>
              <a:t>Metadata visualisation</a:t>
            </a:r>
          </a:p>
          <a:p>
            <a:pPr indent="457200" lvl="1">
              <a:spcBef>
                <a:spcPts val="400"/>
              </a:spcBef>
              <a:buSzPct val="100000"/>
            </a:pPr>
            <a:r>
              <a:rPr lang="en-US" sz="2000"/>
              <a:t>Mapping</a:t>
            </a:r>
          </a:p>
          <a:p>
            <a:pPr indent="457200" lvl="1">
              <a:spcBef>
                <a:spcPts val="400"/>
              </a:spcBef>
              <a:buSzPct val="100000"/>
            </a:pPr>
            <a:r>
              <a:rPr lang="en-US" sz="2000"/>
              <a:t>Word clouds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95287" y="314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600">
                <a:solidFill>
                  <a:srgbClr val="7030A0"/>
                </a:solidFill>
              </a:rPr>
              <a:t>Demo #1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95300" y="1069200"/>
            <a:ext cx="8229600" cy="47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87500"/>
              <a:buFont typeface="Arial"/>
              <a:buChar char="•"/>
            </a:pPr>
            <a:r>
              <a:rPr b="1" lang="en-US">
                <a:solidFill>
                  <a:srgbClr val="7030A0"/>
                </a:solidFill>
              </a:rPr>
              <a:t>Regular Data</a:t>
            </a:r>
            <a:r>
              <a:rPr b="1" i="0" lang="en-US" sz="32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Portal:</a:t>
            </a:r>
          </a:p>
          <a:p>
            <a:pPr indent="-2603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/>
              <a:t>“MapMyData” from users XLS files</a:t>
            </a:r>
          </a:p>
          <a:p>
            <a:pPr indent="-2603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/>
              <a:t>Remote data from Nomis + StatsWales</a:t>
            </a:r>
          </a:p>
          <a:p>
            <a:pPr lvl="0" rtl="0">
              <a:spcBef>
                <a:spcPts val="0"/>
              </a:spcBef>
              <a:buClr>
                <a:srgbClr val="7030A0"/>
              </a:buClr>
              <a:buSzPct val="100000"/>
              <a:buFont typeface="Arial"/>
              <a:buChar char="•"/>
            </a:pPr>
            <a:r>
              <a:rPr b="1" lang="en-US">
                <a:solidFill>
                  <a:srgbClr val="7030A0"/>
                </a:solidFill>
              </a:rPr>
              <a:t>Custom Interfaces for different user groups</a:t>
            </a:r>
          </a:p>
          <a:p>
            <a:pPr lvl="1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/>
              <a:t>Dashboard</a:t>
            </a:r>
          </a:p>
          <a:p>
            <a:pPr lvl="1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/>
              <a:t>Custom search and mapping examples to guide usage</a:t>
            </a:r>
          </a:p>
          <a:p>
            <a:pPr lvl="2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I</a:t>
            </a:r>
            <a:r>
              <a:rPr lang="en-US"/>
              <a:t>.e. </a:t>
            </a:r>
            <a:r>
              <a:rPr lang="en-US"/>
              <a:t>Homelessness, volunteering, social capital </a:t>
            </a:r>
          </a:p>
          <a:p>
            <a:pPr lvl="1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/>
              <a:t>Maps!</a:t>
            </a:r>
          </a:p>
          <a:p>
            <a:pPr lvl="2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Custom data</a:t>
            </a:r>
          </a:p>
          <a:p>
            <a:pPr lvl="2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Available for Region and Constituency boundaries</a:t>
            </a: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/>
              <a:t>… also WMS layers, mapping of WISERD metadata ...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67550" y="657899"/>
            <a:ext cx="8229600" cy="88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>
                <a:solidFill>
                  <a:srgbClr val="7030A0"/>
                </a:solidFill>
              </a:rPr>
              <a:t>Why do we need it and who can it help?  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457200" y="1385550"/>
            <a:ext cx="4038600" cy="474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PhD based on ‘Three Wales Model’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Needed some maps!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Tools of analysis and presentation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Mapping options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Various online attempts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Limitations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Alternatives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GIS software</a:t>
            </a:r>
          </a:p>
          <a:p>
            <a:pPr indent="-228600" lvl="1" marL="914400">
              <a:spcBef>
                <a:spcPts val="0"/>
              </a:spcBef>
            </a:pPr>
            <a:r>
              <a:rPr lang="en-US"/>
              <a:t>Photocopying from books</a:t>
            </a:r>
          </a:p>
        </p:txBody>
      </p:sp>
      <p:sp>
        <p:nvSpPr>
          <p:cNvPr id="134" name="Shape 134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7F7F7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7F7F7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7F7F7F"/>
                </a:solidFill>
              </a:rPr>
              <a:t>We believe this scenario is likely to be true for all users who wish to map data without requiring previous knowledge of GIS mapping software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129950" y="668000"/>
            <a:ext cx="3753600" cy="6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600">
                <a:solidFill>
                  <a:srgbClr val="7030A0"/>
                </a:solidFill>
              </a:rPr>
              <a:t>Old vs New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249" y="590225"/>
            <a:ext cx="4908173" cy="6101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00" y="1367187"/>
            <a:ext cx="3856698" cy="470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